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8" r:id="rId8"/>
    <p:sldId id="264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CC6600"/>
    <a:srgbClr val="FFFFCC"/>
    <a:srgbClr val="FDF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894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41E2-AF06-4131-9FBA-C65FF59D510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05FE-69F1-43AD-BC98-AE8CC27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41E2-AF06-4131-9FBA-C65FF59D510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05FE-69F1-43AD-BC98-AE8CC27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41E2-AF06-4131-9FBA-C65FF59D510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05FE-69F1-43AD-BC98-AE8CC27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41E2-AF06-4131-9FBA-C65FF59D510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05FE-69F1-43AD-BC98-AE8CC27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41E2-AF06-4131-9FBA-C65FF59D510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05FE-69F1-43AD-BC98-AE8CC27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41E2-AF06-4131-9FBA-C65FF59D510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05FE-69F1-43AD-BC98-AE8CC27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41E2-AF06-4131-9FBA-C65FF59D510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05FE-69F1-43AD-BC98-AE8CC27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41E2-AF06-4131-9FBA-C65FF59D510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05FE-69F1-43AD-BC98-AE8CC27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41E2-AF06-4131-9FBA-C65FF59D510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05FE-69F1-43AD-BC98-AE8CC27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80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641E2-AF06-4131-9FBA-C65FF59D510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605FE-69F1-43AD-BC98-AE8CC27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641E2-AF06-4131-9FBA-C65FF59D5101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605FE-69F1-43AD-BC98-AE8CC272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1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МАГИЈА ЈЕ У РУКАМА НАСТАВНИКА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Конкурс за избор најбољих примера наставе на даљину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i="1" dirty="0" smtClean="0"/>
              <a:t>Ja </a:t>
            </a:r>
            <a:r>
              <a:rPr lang="sr-Cyrl-RS" sz="3200" b="1" i="1" dirty="0" smtClean="0"/>
              <a:t>никад не подучавам своје ученике. Само покушавам да створим услове у којима они могу да уче.</a:t>
            </a:r>
          </a:p>
          <a:p>
            <a:pPr marL="0" indent="0" algn="ctr">
              <a:buNone/>
            </a:pPr>
            <a:r>
              <a:rPr lang="en-US" b="1" i="1" dirty="0"/>
              <a:t>Albert Einstein</a:t>
            </a:r>
          </a:p>
          <a:p>
            <a:pPr marL="0" indent="0" algn="ctr">
              <a:buNone/>
            </a:pP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77097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Наставник, школа из које долази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Милорад Страњанац, професор математике</a:t>
            </a:r>
          </a:p>
          <a:p>
            <a:r>
              <a:rPr lang="sr-Cyrl-RS" dirty="0" smtClean="0"/>
              <a:t>ОШ „Светозар Марковић Тоза“, Нови Сад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811" y="2562195"/>
            <a:ext cx="2530059" cy="3206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9178845" y="2360717"/>
            <a:ext cx="371959" cy="402956"/>
          </a:xfrm>
          <a:prstGeom prst="ellipse">
            <a:avLst/>
          </a:prstGeom>
          <a:solidFill>
            <a:srgbClr val="FF0000"/>
          </a:solidFill>
          <a:ln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67" t="-2919" r="22667" b="-808"/>
          <a:stretch/>
        </p:blipFill>
        <p:spPr>
          <a:xfrm rot="21197335">
            <a:off x="8004299" y="2722829"/>
            <a:ext cx="2659059" cy="29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0" y="4165582"/>
            <a:ext cx="2037882" cy="18083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8746">
            <a:off x="4921064" y="5342596"/>
            <a:ext cx="2975106" cy="4999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068" y="3795658"/>
            <a:ext cx="2036240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9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Број ученика, разреди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 настави учествовали ученици</a:t>
            </a:r>
            <a:r>
              <a:rPr lang="en-US" dirty="0" smtClean="0"/>
              <a:t>:</a:t>
            </a:r>
          </a:p>
          <a:p>
            <a:pPr lvl="1"/>
            <a:r>
              <a:rPr lang="sr-Cyrl-RS" dirty="0" smtClean="0"/>
              <a:t> шестог разреда у пет одељења</a:t>
            </a:r>
            <a:endParaRPr lang="en-US" dirty="0" smtClean="0"/>
          </a:p>
          <a:p>
            <a:pPr lvl="1"/>
            <a:r>
              <a:rPr lang="sr-Cyrl-RS" dirty="0" smtClean="0"/>
              <a:t> једног одељења осмог разреда </a:t>
            </a:r>
          </a:p>
          <a:p>
            <a:r>
              <a:rPr lang="sr-Cyrl-RS" dirty="0" smtClean="0"/>
              <a:t>Број ученика шестог разреда је 140</a:t>
            </a:r>
          </a:p>
          <a:p>
            <a:r>
              <a:rPr lang="sr-Cyrl-RS" dirty="0" smtClean="0"/>
              <a:t>Број ученика осмог разреда је 28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03182" y="5463412"/>
            <a:ext cx="105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>
                <a:solidFill>
                  <a:schemeClr val="tx1">
                    <a:lumMod val="65000"/>
                  </a:schemeClr>
                </a:solidFill>
              </a:rPr>
              <a:t>VI</a:t>
            </a:r>
            <a:endParaRPr lang="en-US" sz="6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949" y="4038599"/>
            <a:ext cx="8059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</a:rPr>
              <a:t>V</a:t>
            </a:r>
            <a:endParaRPr lang="en-US" sz="3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1975" y="5334146"/>
            <a:ext cx="105786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</a:rPr>
              <a:t>VII</a:t>
            </a:r>
            <a:endParaRPr lang="en-US" sz="36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9191" y="3706200"/>
            <a:ext cx="1284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>
                <a:solidFill>
                  <a:schemeClr val="tx1">
                    <a:lumMod val="65000"/>
                  </a:schemeClr>
                </a:solidFill>
              </a:rPr>
              <a:t>VIII</a:t>
            </a:r>
            <a:endParaRPr lang="en-US" sz="6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8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Начини реализације, технички захтеви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11" y="1904999"/>
            <a:ext cx="9146382" cy="4759271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Настава је реализована (4 дана недељно по 2 часа дневно) преко </a:t>
            </a:r>
            <a:r>
              <a:rPr lang="en-US" dirty="0" smtClean="0"/>
              <a:t>stream</a:t>
            </a:r>
            <a:r>
              <a:rPr lang="sr-Cyrl-RS" dirty="0" smtClean="0"/>
              <a:t>-</a:t>
            </a:r>
            <a:r>
              <a:rPr lang="en-US" dirty="0" smtClean="0"/>
              <a:t>a </a:t>
            </a:r>
            <a:r>
              <a:rPr lang="sr-Cyrl-RS" dirty="0" smtClean="0"/>
              <a:t>на </a:t>
            </a:r>
            <a:r>
              <a:rPr lang="en-US" dirty="0" smtClean="0"/>
              <a:t>Youtube </a:t>
            </a:r>
            <a:r>
              <a:rPr lang="sr-Cyrl-RS" dirty="0" smtClean="0"/>
              <a:t>каналу наставника и то:</a:t>
            </a:r>
          </a:p>
          <a:p>
            <a:pPr lvl="1"/>
            <a:r>
              <a:rPr lang="sr-Cyrl-RS" dirty="0"/>
              <a:t>у</a:t>
            </a:r>
            <a:r>
              <a:rPr lang="sr-Cyrl-RS" dirty="0" smtClean="0"/>
              <a:t> реалном времену</a:t>
            </a:r>
          </a:p>
          <a:p>
            <a:pPr lvl="1"/>
            <a:r>
              <a:rPr lang="sr-Cyrl-RS" dirty="0"/>
              <a:t>п</a:t>
            </a:r>
            <a:r>
              <a:rPr lang="sr-Cyrl-RS" dirty="0" smtClean="0"/>
              <a:t>утем снимка</a:t>
            </a:r>
            <a:endParaRPr lang="en-US" dirty="0" smtClean="0"/>
          </a:p>
          <a:p>
            <a:endParaRPr lang="sr-Cyrl-RS" dirty="0" smtClean="0"/>
          </a:p>
          <a:p>
            <a:r>
              <a:rPr lang="sr-Cyrl-RS" dirty="0" smtClean="0"/>
              <a:t>Потребан ИКТ</a:t>
            </a:r>
            <a:r>
              <a:rPr lang="en-US" dirty="0" smtClean="0"/>
              <a:t> </a:t>
            </a:r>
            <a:r>
              <a:rPr lang="sr-Cyrl-RS" dirty="0" smtClean="0"/>
              <a:t>за извођење наставе: </a:t>
            </a:r>
            <a:endParaRPr lang="sr-Latn-RS" dirty="0" smtClean="0"/>
          </a:p>
          <a:p>
            <a:pPr lvl="1"/>
            <a:r>
              <a:rPr lang="sr-Cyrl-RS" dirty="0" smtClean="0"/>
              <a:t>рачунар са камером, таблет или паметни телефон, </a:t>
            </a:r>
            <a:endParaRPr lang="sr-Latn-RS" dirty="0" smtClean="0"/>
          </a:p>
          <a:p>
            <a:pPr lvl="1"/>
            <a:r>
              <a:rPr lang="sr-Cyrl-RS" dirty="0" smtClean="0"/>
              <a:t>стабилна интернет конекција (</a:t>
            </a:r>
            <a:r>
              <a:rPr lang="en-GB" dirty="0" smtClean="0"/>
              <a:t>download: </a:t>
            </a:r>
            <a:r>
              <a:rPr lang="sr-Cyrl-RS" dirty="0" smtClean="0"/>
              <a:t>83.72</a:t>
            </a:r>
            <a:r>
              <a:rPr lang="en-GB" dirty="0" smtClean="0"/>
              <a:t> Mbps</a:t>
            </a:r>
            <a:r>
              <a:rPr lang="sr-Cyrl-RS" dirty="0" smtClean="0"/>
              <a:t>, </a:t>
            </a:r>
            <a:r>
              <a:rPr lang="en-GB" dirty="0" smtClean="0"/>
              <a:t>upload: </a:t>
            </a:r>
            <a:r>
              <a:rPr lang="sr-Cyrl-RS" dirty="0" smtClean="0"/>
              <a:t>24.48</a:t>
            </a:r>
            <a:r>
              <a:rPr lang="en-GB" dirty="0" smtClean="0"/>
              <a:t> Mbps</a:t>
            </a:r>
            <a:r>
              <a:rPr lang="sr-Cyrl-RS" dirty="0" smtClean="0"/>
              <a:t>)</a:t>
            </a:r>
            <a:r>
              <a:rPr lang="en-US" dirty="0" smtClean="0"/>
              <a:t>, </a:t>
            </a:r>
            <a:endParaRPr lang="sr-Latn-RS" dirty="0" smtClean="0"/>
          </a:p>
          <a:p>
            <a:pPr lvl="1"/>
            <a:r>
              <a:rPr lang="sr-Cyrl-RS" dirty="0" smtClean="0"/>
              <a:t>платформа за комуникацију (нпр. </a:t>
            </a:r>
            <a:r>
              <a:rPr lang="en-US" dirty="0" smtClean="0"/>
              <a:t>Viber) </a:t>
            </a:r>
            <a:endParaRPr lang="sr-Cyrl-RS" dirty="0"/>
          </a:p>
          <a:p>
            <a:pPr lvl="1"/>
            <a:r>
              <a:rPr lang="sr-Cyrl-RS" dirty="0" smtClean="0"/>
              <a:t>табла (зелена или бела), маркер-креда</a:t>
            </a:r>
          </a:p>
          <a:p>
            <a:r>
              <a:rPr lang="sr-Cyrl-RS" dirty="0" smtClean="0"/>
              <a:t>Потребан ИКТ за праћење наставе:</a:t>
            </a:r>
          </a:p>
          <a:p>
            <a:pPr lvl="1"/>
            <a:r>
              <a:rPr lang="sr-Cyrl-RS" dirty="0" smtClean="0"/>
              <a:t>рачунар, </a:t>
            </a:r>
            <a:r>
              <a:rPr lang="sr-Cyrl-RS" dirty="0"/>
              <a:t>таблет или паметни телефон, </a:t>
            </a:r>
            <a:endParaRPr lang="sr-Latn-RS" dirty="0"/>
          </a:p>
          <a:p>
            <a:pPr lvl="1"/>
            <a:r>
              <a:rPr lang="sr-Cyrl-RS" dirty="0" smtClean="0"/>
              <a:t>интернет конекција</a:t>
            </a:r>
            <a:r>
              <a:rPr lang="en-US" dirty="0" smtClean="0"/>
              <a:t>, </a:t>
            </a:r>
            <a:endParaRPr lang="sr-Latn-RS" dirty="0"/>
          </a:p>
          <a:p>
            <a:pPr lvl="1"/>
            <a:r>
              <a:rPr lang="sr-Cyrl-RS" dirty="0"/>
              <a:t>платформа за комуникацију (нпр. </a:t>
            </a:r>
            <a:r>
              <a:rPr lang="en-US" dirty="0"/>
              <a:t>Viber) </a:t>
            </a:r>
            <a:endParaRPr lang="sr-Cyrl-R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4" y="4726985"/>
            <a:ext cx="3235680" cy="162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Градиво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Наставна тема за шести разред је </a:t>
            </a:r>
            <a:r>
              <a:rPr lang="sr-Cyrl-RS" b="1" i="1" dirty="0" smtClean="0"/>
              <a:t>Рационални бројеви</a:t>
            </a:r>
            <a:endParaRPr lang="en-US" b="1" i="1" dirty="0" smtClean="0"/>
          </a:p>
          <a:p>
            <a:r>
              <a:rPr lang="sr-Cyrl-RS" dirty="0" smtClean="0"/>
              <a:t>Наставна тема за осми разред је </a:t>
            </a:r>
            <a:r>
              <a:rPr lang="sr-Cyrl-RS" b="1" i="1" dirty="0" smtClean="0"/>
              <a:t>Систем две линеарне једначине са две непознате</a:t>
            </a:r>
            <a:endParaRPr lang="en-US" b="1" i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161" y="2802121"/>
            <a:ext cx="2133785" cy="17497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99580">
            <a:off x="147937" y="3715484"/>
            <a:ext cx="2651990" cy="64623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714394" y="5448946"/>
            <a:ext cx="2064958" cy="785869"/>
            <a:chOff x="3910659" y="509531"/>
            <a:chExt cx="2064958" cy="7858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8149" y="856450"/>
              <a:ext cx="1987468" cy="4389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0659" y="509531"/>
              <a:ext cx="1828959" cy="48772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76" y="3916602"/>
            <a:ext cx="3471032" cy="242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sr-Cyrl-RS" dirty="0" smtClean="0"/>
              <a:t>провере знања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Урађена је једна писмена провера у току наставе на даљину:</a:t>
            </a:r>
          </a:p>
          <a:p>
            <a:r>
              <a:rPr lang="sr-Cyrl-RS" dirty="0" smtClean="0"/>
              <a:t>Ученици су у договорено време добили задатке преко </a:t>
            </a:r>
            <a:r>
              <a:rPr lang="en-US" dirty="0"/>
              <a:t>V</a:t>
            </a:r>
            <a:r>
              <a:rPr lang="en-US" dirty="0" smtClean="0"/>
              <a:t>iber </a:t>
            </a:r>
            <a:r>
              <a:rPr lang="sr-Cyrl-RS" dirty="0" smtClean="0"/>
              <a:t>групе у којој су сви ученици, а по истеку времена, ученици су радове фотографисали и послали наставнику појединачно на </a:t>
            </a:r>
            <a:r>
              <a:rPr lang="en-GB" dirty="0"/>
              <a:t>V</a:t>
            </a:r>
            <a:r>
              <a:rPr lang="en-GB" dirty="0" smtClean="0"/>
              <a:t>iber.</a:t>
            </a:r>
          </a:p>
          <a:p>
            <a:r>
              <a:rPr lang="sr-Cyrl-RS" dirty="0" smtClean="0"/>
              <a:t>Резултати провере су били бољи него у условима учионице, али треба имати у виду рад од куће.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1383" y="2975674"/>
            <a:ext cx="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8981823">
            <a:off x="-151499" y="1889542"/>
            <a:ext cx="2063857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н</a:t>
            </a:r>
            <a:r>
              <a:rPr lang="sr-Cyrl-RS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едовољан</a:t>
            </a:r>
            <a:r>
              <a:rPr lang="sr-Cyrl-RS" sz="2400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 </a:t>
            </a:r>
            <a:r>
              <a:rPr lang="sr-Cyrl-RS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(1)</a:t>
            </a:r>
            <a:endParaRPr lang="en-US" sz="2400" b="1" i="1" dirty="0">
              <a:solidFill>
                <a:schemeClr val="tx1">
                  <a:lumMod val="65000"/>
                </a:schemeClr>
              </a:solidFill>
              <a:latin typeface="Kunstler Script" panose="030304020206070D0D06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 rot="1079143">
            <a:off x="10029919" y="4692145"/>
            <a:ext cx="2063857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врлодобар</a:t>
            </a:r>
            <a:r>
              <a:rPr lang="sr-Cyrl-RS" sz="2400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 </a:t>
            </a:r>
            <a:r>
              <a:rPr lang="sr-Cyrl-RS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(4)</a:t>
            </a:r>
            <a:endParaRPr lang="en-US" sz="2400" b="1" i="1" dirty="0">
              <a:solidFill>
                <a:schemeClr val="tx1">
                  <a:lumMod val="65000"/>
                </a:schemeClr>
              </a:solidFill>
              <a:latin typeface="Kunstler Script" panose="030304020206070D0D06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 rot="20545049">
            <a:off x="6111944" y="5263330"/>
            <a:ext cx="206385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b="1" i="1" dirty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о</a:t>
            </a:r>
            <a:r>
              <a:rPr lang="sr-Cyrl-RS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дличан (5)</a:t>
            </a:r>
            <a:endParaRPr lang="en-US" b="1" i="1" dirty="0">
              <a:solidFill>
                <a:schemeClr val="tx1">
                  <a:lumMod val="65000"/>
                </a:schemeClr>
              </a:solidFill>
              <a:latin typeface="Kunstler Script" panose="030304020206070D0D06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 rot="19715589">
            <a:off x="1090386" y="5426403"/>
            <a:ext cx="2063857" cy="42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добар</a:t>
            </a:r>
            <a:r>
              <a:rPr lang="sr-Cyrl-RS" sz="2400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 </a:t>
            </a:r>
            <a:r>
              <a:rPr lang="sr-Cyrl-RS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(3)</a:t>
            </a:r>
            <a:endParaRPr lang="en-US" sz="2400" b="1" i="1" dirty="0">
              <a:solidFill>
                <a:schemeClr val="tx1">
                  <a:lumMod val="65000"/>
                </a:schemeClr>
              </a:solidFill>
              <a:latin typeface="Kunstler Script" panose="030304020206070D0D06" pitchFamily="66" charset="0"/>
              <a:cs typeface="Arabic Typesetting" panose="03020402040406030203" pitchFamily="66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 rot="19144271">
            <a:off x="9357846" y="270981"/>
            <a:ext cx="2063857" cy="4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r-Cyrl-RS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довољан</a:t>
            </a:r>
            <a:r>
              <a:rPr lang="sr-Cyrl-RS" sz="2400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 </a:t>
            </a:r>
            <a:r>
              <a:rPr lang="sr-Cyrl-RS" b="1" i="1" dirty="0" smtClean="0">
                <a:solidFill>
                  <a:schemeClr val="tx1">
                    <a:lumMod val="65000"/>
                  </a:schemeClr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(2)</a:t>
            </a:r>
            <a:endParaRPr lang="en-US" sz="2400" b="1" i="1" dirty="0">
              <a:solidFill>
                <a:schemeClr val="tx1">
                  <a:lumMod val="65000"/>
                </a:schemeClr>
              </a:solidFill>
              <a:latin typeface="Kunstler Script" panose="030304020206070D0D06" pitchFamily="66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48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Анализа посете наставе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/>
              <a:t>Број </a:t>
            </a:r>
            <a:r>
              <a:rPr lang="sr-Cyrl-RS" dirty="0" smtClean="0"/>
              <a:t>прегледа </a:t>
            </a:r>
            <a:r>
              <a:rPr lang="sr-Cyrl-RS" dirty="0"/>
              <a:t>по часу за период </a:t>
            </a:r>
            <a:r>
              <a:rPr lang="sr-Cyrl-RS" b="1" dirty="0"/>
              <a:t>17.03.</a:t>
            </a:r>
            <a:r>
              <a:rPr lang="sr-Cyrl-RS" dirty="0"/>
              <a:t> до </a:t>
            </a:r>
            <a:r>
              <a:rPr lang="sr-Cyrl-RS" b="1" dirty="0" smtClean="0"/>
              <a:t>05.05. 2020 </a:t>
            </a:r>
            <a:r>
              <a:rPr lang="sr-Cyrl-RS" dirty="0" smtClean="0"/>
              <a:t>године је </a:t>
            </a:r>
            <a:r>
              <a:rPr lang="sr-Cyrl-RS" b="1" i="1" dirty="0" smtClean="0"/>
              <a:t>12 645</a:t>
            </a:r>
          </a:p>
          <a:p>
            <a:r>
              <a:rPr lang="sr-Cyrl-RS" dirty="0" smtClean="0"/>
              <a:t>Просечан број прегледа по објављеном часу је 252 (узети у обзир да је један час могуће прегледати више пута)</a:t>
            </a:r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/>
          </a:p>
          <a:p>
            <a:pPr marL="0" indent="0" algn="r">
              <a:buNone/>
            </a:pPr>
            <a:r>
              <a:rPr lang="sr-Cyrl-RS" sz="2000" dirty="0" smtClean="0"/>
              <a:t>Преузето </a:t>
            </a:r>
            <a:r>
              <a:rPr lang="sr-Cyrl-RS" sz="2000" dirty="0"/>
              <a:t>са </a:t>
            </a:r>
            <a:r>
              <a:rPr lang="en-US" sz="2000" dirty="0" err="1"/>
              <a:t>Youtube</a:t>
            </a:r>
            <a:r>
              <a:rPr lang="en-US" sz="2000" dirty="0"/>
              <a:t> </a:t>
            </a:r>
            <a:r>
              <a:rPr lang="sr-Cyrl-RS" sz="2000" dirty="0"/>
              <a:t>А</a:t>
            </a:r>
            <a:r>
              <a:rPr lang="en-US" sz="2000" dirty="0" err="1" smtClean="0"/>
              <a:t>nalitics</a:t>
            </a:r>
            <a:r>
              <a:rPr lang="sr-Cyrl-RS" sz="2000" dirty="0" smtClean="0"/>
              <a:t> налога наставника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41383" y="2975674"/>
            <a:ext cx="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9" t="14916" r="16659" b="56836"/>
          <a:stretch/>
        </p:blipFill>
        <p:spPr>
          <a:xfrm>
            <a:off x="1131376" y="3549111"/>
            <a:ext cx="3363132" cy="19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Предности и недостаци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11" y="1904999"/>
            <a:ext cx="9146382" cy="4542295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 smtClean="0"/>
              <a:t>Предности ове врсте наставе на даљину:</a:t>
            </a:r>
          </a:p>
          <a:p>
            <a:pPr lvl="1"/>
            <a:r>
              <a:rPr lang="sr-Cyrl-RS" dirty="0"/>
              <a:t>У</a:t>
            </a:r>
            <a:r>
              <a:rPr lang="sr-Cyrl-RS" dirty="0" smtClean="0"/>
              <a:t>ченици слушају свог наставника (познат начин рада)</a:t>
            </a:r>
          </a:p>
          <a:p>
            <a:pPr lvl="1"/>
            <a:r>
              <a:rPr lang="sr-Cyrl-RS" dirty="0" smtClean="0"/>
              <a:t>Директна повратна информација омогућена кроз </a:t>
            </a:r>
            <a:r>
              <a:rPr lang="en-GB" dirty="0" smtClean="0"/>
              <a:t>chat </a:t>
            </a:r>
            <a:r>
              <a:rPr lang="sr-Cyrl-RS" dirty="0" smtClean="0"/>
              <a:t>опцију на </a:t>
            </a:r>
            <a:r>
              <a:rPr lang="en-US" dirty="0" err="1" smtClean="0"/>
              <a:t>Youtube</a:t>
            </a:r>
            <a:r>
              <a:rPr lang="en-US" dirty="0" smtClean="0"/>
              <a:t>-y</a:t>
            </a:r>
            <a:r>
              <a:rPr lang="sr-Cyrl-RS" dirty="0" smtClean="0"/>
              <a:t> и </a:t>
            </a:r>
            <a:r>
              <a:rPr lang="en-GB" dirty="0" smtClean="0"/>
              <a:t>Viber </a:t>
            </a:r>
            <a:r>
              <a:rPr lang="sr-Cyrl-RS" dirty="0" smtClean="0"/>
              <a:t>групу</a:t>
            </a:r>
          </a:p>
          <a:p>
            <a:pPr lvl="1"/>
            <a:r>
              <a:rPr lang="sr-Cyrl-RS" dirty="0" smtClean="0"/>
              <a:t>Ученици се са лакоћом прилагођавају овој врсти наставе (техника им није страна)</a:t>
            </a:r>
          </a:p>
          <a:p>
            <a:pPr lvl="1"/>
            <a:r>
              <a:rPr lang="sr-Cyrl-RS" dirty="0" smtClean="0"/>
              <a:t>Формативно праћење рада ученика преко домаћих задатака које ученици шаљу наставнику преко </a:t>
            </a:r>
            <a:r>
              <a:rPr lang="en-US" dirty="0" smtClean="0"/>
              <a:t>Viber </a:t>
            </a:r>
            <a:r>
              <a:rPr lang="sr-Cyrl-RS" dirty="0" smtClean="0"/>
              <a:t>групе</a:t>
            </a:r>
          </a:p>
          <a:p>
            <a:pPr lvl="1"/>
            <a:r>
              <a:rPr lang="sr-Cyrl-RS" dirty="0" smtClean="0"/>
              <a:t>Могућност враћања садржаја, као и накнадног прегледа</a:t>
            </a:r>
          </a:p>
          <a:p>
            <a:pPr lvl="1"/>
            <a:r>
              <a:rPr lang="sr-Cyrl-RS" dirty="0" smtClean="0"/>
              <a:t>Није потребно инсталирати било какву апликацију да би се настава пратила </a:t>
            </a:r>
          </a:p>
          <a:p>
            <a:endParaRPr lang="en-US" dirty="0" smtClean="0"/>
          </a:p>
          <a:p>
            <a:r>
              <a:rPr lang="sr-Cyrl-RS" dirty="0" smtClean="0"/>
              <a:t>Недостаци ове врсте наставе на даљину:</a:t>
            </a:r>
          </a:p>
          <a:p>
            <a:pPr lvl="1"/>
            <a:r>
              <a:rPr lang="sr-Cyrl-RS" dirty="0" smtClean="0"/>
              <a:t>Нереалност у оцењивању</a:t>
            </a:r>
          </a:p>
          <a:p>
            <a:pPr lvl="1"/>
            <a:r>
              <a:rPr lang="sr-Cyrl-RS" dirty="0" smtClean="0"/>
              <a:t>Немогућност потпуне контроле присуства ученика </a:t>
            </a:r>
            <a:r>
              <a:rPr lang="en-GB" dirty="0" smtClean="0"/>
              <a:t>online </a:t>
            </a:r>
            <a:r>
              <a:rPr lang="sr-Cyrl-RS" dirty="0" smtClean="0"/>
              <a:t>часу. </a:t>
            </a:r>
          </a:p>
          <a:p>
            <a:pPr lvl="1"/>
            <a:r>
              <a:rPr lang="sr-Cyrl-RS" dirty="0" smtClean="0"/>
              <a:t>Са великим бројем ученика, формативно праћење рада ученика може потенцијално бити изазовно</a:t>
            </a:r>
          </a:p>
          <a:p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" t="8814" r="9667" b="58644"/>
          <a:stretch/>
        </p:blipFill>
        <p:spPr>
          <a:xfrm>
            <a:off x="9136145" y="4277532"/>
            <a:ext cx="2456588" cy="128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5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ЗАКЉУЧЦИ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Комбинација платформи </a:t>
            </a:r>
            <a:r>
              <a:rPr lang="en-GB" dirty="0" smtClean="0"/>
              <a:t>Y</a:t>
            </a:r>
            <a:r>
              <a:rPr lang="en-US" dirty="0" err="1" smtClean="0"/>
              <a:t>outube</a:t>
            </a:r>
            <a:r>
              <a:rPr lang="sr-Cyrl-RS" dirty="0" smtClean="0"/>
              <a:t> и </a:t>
            </a:r>
            <a:r>
              <a:rPr lang="en-GB" dirty="0" smtClean="0"/>
              <a:t>Viber</a:t>
            </a:r>
            <a:r>
              <a:rPr lang="sr-Cyrl-RS" dirty="0" smtClean="0"/>
              <a:t> приликом извођења наставе на даљину показале су се као доста ефикасне, поуздане и доступне ученицима</a:t>
            </a:r>
            <a:r>
              <a:rPr lang="sr-Cyrl-RS" dirty="0" smtClean="0"/>
              <a:t>.</a:t>
            </a:r>
            <a:endParaRPr lang="en-US" dirty="0" smtClean="0"/>
          </a:p>
          <a:p>
            <a:endParaRPr lang="sr-Cyrl-RS" dirty="0" smtClean="0"/>
          </a:p>
          <a:p>
            <a:r>
              <a:rPr lang="sr-Cyrl-RS" dirty="0" smtClean="0"/>
              <a:t>Препоруке за потенцијално побољшање: </a:t>
            </a:r>
          </a:p>
          <a:p>
            <a:pPr lvl="1"/>
            <a:r>
              <a:rPr lang="sr-Cyrl-RS" dirty="0" smtClean="0"/>
              <a:t>Алати који омогућавају контролу присуства настави</a:t>
            </a:r>
          </a:p>
          <a:p>
            <a:pPr lvl="1"/>
            <a:r>
              <a:rPr lang="sr-Cyrl-RS" dirty="0" smtClean="0"/>
              <a:t>Алати који омогућавају лакше формативно праћење рада ученика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2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Konkurs1</Template>
  <TotalTime>571</TotalTime>
  <Words>498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Arabic Typesetting</vt:lpstr>
      <vt:lpstr>Arial</vt:lpstr>
      <vt:lpstr>Arial Narrow</vt:lpstr>
      <vt:lpstr>Consolas</vt:lpstr>
      <vt:lpstr>Corbel</vt:lpstr>
      <vt:lpstr>Kunstler Script</vt:lpstr>
      <vt:lpstr>Chalkboard 16x9</vt:lpstr>
      <vt:lpstr>МАГИЈА ЈЕ У РУКАМА НАСТАВНИКА</vt:lpstr>
      <vt:lpstr>Наставник, школа из које долази</vt:lpstr>
      <vt:lpstr>Број ученика, разреди</vt:lpstr>
      <vt:lpstr>Начини реализације, технички захтеви</vt:lpstr>
      <vt:lpstr>Градиво</vt:lpstr>
      <vt:lpstr>Online провере знања</vt:lpstr>
      <vt:lpstr>Анализа посете наставе</vt:lpstr>
      <vt:lpstr>Предности и недостаци </vt:lpstr>
      <vt:lpstr>ЗАКЉУЧЦИ</vt:lpstr>
      <vt:lpstr>PowerPoint Presentation</vt:lpstr>
    </vt:vector>
  </TitlesOfParts>
  <Company>HEAVEN KILLERS RELEASE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Igor</dc:creator>
  <cp:lastModifiedBy>Igor</cp:lastModifiedBy>
  <cp:revision>61</cp:revision>
  <dcterms:created xsi:type="dcterms:W3CDTF">2020-04-28T11:25:51Z</dcterms:created>
  <dcterms:modified xsi:type="dcterms:W3CDTF">2020-05-06T13:20:53Z</dcterms:modified>
</cp:coreProperties>
</file>